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6"/>
  </p:notesMasterIdLst>
  <p:sldIdLst>
    <p:sldId id="258" r:id="rId2"/>
    <p:sldId id="256" r:id="rId3"/>
    <p:sldId id="512" r:id="rId4"/>
    <p:sldId id="531" r:id="rId5"/>
    <p:sldId id="538" r:id="rId6"/>
    <p:sldId id="532" r:id="rId7"/>
    <p:sldId id="533" r:id="rId8"/>
    <p:sldId id="534" r:id="rId9"/>
    <p:sldId id="535" r:id="rId10"/>
    <p:sldId id="536" r:id="rId11"/>
    <p:sldId id="537" r:id="rId12"/>
    <p:sldId id="529" r:id="rId13"/>
    <p:sldId id="522" r:id="rId14"/>
    <p:sldId id="524" r:id="rId15"/>
    <p:sldId id="521" r:id="rId16"/>
    <p:sldId id="526" r:id="rId17"/>
    <p:sldId id="527" r:id="rId18"/>
    <p:sldId id="528" r:id="rId19"/>
    <p:sldId id="525" r:id="rId20"/>
    <p:sldId id="530" r:id="rId21"/>
    <p:sldId id="519" r:id="rId22"/>
    <p:sldId id="513" r:id="rId23"/>
    <p:sldId id="514" r:id="rId24"/>
    <p:sldId id="281" r:id="rId25"/>
  </p:sldIdLst>
  <p:sldSz cx="9144000" cy="6858000" type="screen4x3"/>
  <p:notesSz cx="7099300" cy="10234613"/>
  <p:defaultTextStyle>
    <a:defPPr>
      <a:defRPr lang="es-P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7046" autoAdjust="0"/>
  </p:normalViewPr>
  <p:slideViewPr>
    <p:cSldViewPr>
      <p:cViewPr varScale="1">
        <p:scale>
          <a:sx n="56" d="100"/>
          <a:sy n="56" d="100"/>
        </p:scale>
        <p:origin x="93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6738EE66-66E3-4113-8670-D73B087999EB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PE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PE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D9A995D1-A3AC-454C-9257-36B9C94D7754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2952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5299A-1BFF-42B8-A462-3159FED21AF8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960438" y="769938"/>
            <a:ext cx="5175250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/>
          <a:p>
            <a:pPr defTabSz="990600"/>
            <a:endParaRPr lang="es-ES" sz="1900">
              <a:latin typeface="Calibri" pitchFamily="34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/>
          </p:nvPr>
        </p:nvSpPr>
        <p:spPr>
          <a:xfrm>
            <a:off x="708025" y="4859338"/>
            <a:ext cx="5676900" cy="4603750"/>
          </a:xfrm>
          <a:noFill/>
          <a:ln/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43162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8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9862C-AA4D-4EF5-B233-709EEDEF4E10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9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06776-B4E8-4032-9FBB-778D341F3C87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143569" y="420688"/>
            <a:ext cx="7816850" cy="91281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8" name="2 Marcador de contenido"/>
          <p:cNvSpPr>
            <a:spLocks noGrp="1"/>
          </p:cNvSpPr>
          <p:nvPr>
            <p:ph sz="half" idx="1"/>
          </p:nvPr>
        </p:nvSpPr>
        <p:spPr>
          <a:xfrm>
            <a:off x="143569" y="1624013"/>
            <a:ext cx="4586287" cy="5348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9" name="3 Marcador de contenido"/>
          <p:cNvSpPr>
            <a:spLocks noGrp="1"/>
          </p:cNvSpPr>
          <p:nvPr>
            <p:ph sz="half" idx="2"/>
          </p:nvPr>
        </p:nvSpPr>
        <p:spPr>
          <a:xfrm>
            <a:off x="4882256" y="1624013"/>
            <a:ext cx="4586288" cy="5348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12" name="3 Marcador de fecha"/>
          <p:cNvSpPr>
            <a:spLocks noGrp="1"/>
          </p:cNvSpPr>
          <p:nvPr>
            <p:ph type="dt" sz="half" idx="10"/>
          </p:nvPr>
        </p:nvSpPr>
        <p:spPr>
          <a:xfrm>
            <a:off x="254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A18DA-F746-43BD-9956-00AD0352E3A9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13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924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4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1214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D3C4A-4347-4A33-ABA0-155A103BFC1F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37C05-8A45-43E9-8EB3-8C15C9F98620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235F3-6261-4C84-AC8C-5D2E390483D6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8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B40BF-E928-47CB-BD05-E51CB76E4B60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9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0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D31E3-F79B-450A-BE6A-7B660855A5FD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10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D5AD2-8AB6-4912-9647-6BC908C909E2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11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2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C3607-0FC5-4FA4-B219-E8117F1507F5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099175"/>
            <a:ext cx="91440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26288" y="0"/>
            <a:ext cx="20177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A21EC-93B9-4C72-8D46-ABD484AB7210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B287F-2AE0-4C77-B3C3-30E3B90CFF03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9BA39-C50A-420F-B6B0-33CD784C9659}" type="slidenum">
              <a:rPr lang="en-US" altLang="es-PE"/>
              <a:pPr/>
              <a:t>‹Nº›</a:t>
            </a:fld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212601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s-PE" smtClean="0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 smtClean="0"/>
          </a:p>
        </p:txBody>
      </p:sp>
      <p:sp>
        <p:nvSpPr>
          <p:cNvPr id="11" name="1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8B217A-A0D2-4221-934E-1BFF638B8866}" type="datetimeFigureOut">
              <a:rPr lang="es-PE"/>
              <a:pPr>
                <a:defRPr/>
              </a:pPr>
              <a:t>24/03/2015</a:t>
            </a:fld>
            <a:endParaRPr lang="es-PE"/>
          </a:p>
        </p:txBody>
      </p:sp>
      <p:sp>
        <p:nvSpPr>
          <p:cNvPr id="12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3" name="3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19990FB-3D58-4F36-A315-666748C3FE45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 txBox="1">
            <a:spLocks noChangeArrowheads="1"/>
          </p:cNvSpPr>
          <p:nvPr/>
        </p:nvSpPr>
        <p:spPr bwMode="auto">
          <a:xfrm>
            <a:off x="683568" y="2636838"/>
            <a:ext cx="813975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 err="1" smtClean="0"/>
              <a:t>Diseño</a:t>
            </a:r>
            <a:r>
              <a:rPr lang="en-US" sz="3600" dirty="0" smtClean="0"/>
              <a:t> de </a:t>
            </a:r>
            <a:r>
              <a:rPr lang="en-US" sz="3600" dirty="0" err="1" smtClean="0"/>
              <a:t>Sistemas</a:t>
            </a:r>
            <a:endParaRPr lang="en-US" sz="3600" dirty="0"/>
          </a:p>
        </p:txBody>
      </p:sp>
      <p:sp>
        <p:nvSpPr>
          <p:cNvPr id="9218" name="Rectangle 180"/>
          <p:cNvSpPr txBox="1">
            <a:spLocks noChangeArrowheads="1"/>
          </p:cNvSpPr>
          <p:nvPr/>
        </p:nvSpPr>
        <p:spPr bwMode="auto">
          <a:xfrm>
            <a:off x="6443663" y="5373688"/>
            <a:ext cx="25209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/>
            <a:r>
              <a:rPr lang="en-US"/>
              <a:t>Ing Jorge Delgado</a:t>
            </a:r>
          </a:p>
          <a:p>
            <a:pPr marL="342900" indent="-342900" algn="r"/>
            <a:endParaRPr lang="en-US"/>
          </a:p>
        </p:txBody>
      </p:sp>
      <p:pic>
        <p:nvPicPr>
          <p:cNvPr id="9219" name="Picture 1" descr="LogoJor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6021388"/>
            <a:ext cx="1295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251520" y="82550"/>
            <a:ext cx="6552505" cy="865187"/>
            <a:chOff x="323777" y="152569"/>
            <a:chExt cx="6552479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323777" y="152569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Mantenimiento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580405" y="10285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4" y="1530039"/>
            <a:ext cx="7606173" cy="43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251520" y="82550"/>
            <a:ext cx="6552505" cy="865187"/>
            <a:chOff x="323777" y="152569"/>
            <a:chExt cx="6552479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323777" y="152569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Modelo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proceso</a:t>
              </a:r>
              <a:r>
                <a:rPr lang="en-GB" sz="2800" dirty="0" smtClean="0">
                  <a:solidFill>
                    <a:srgbClr val="7F7F7F"/>
                  </a:solidFill>
                </a:rPr>
                <a:t> de software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580405" y="10285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70" y="1534381"/>
            <a:ext cx="73914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0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Mapa</a:t>
              </a:r>
              <a:r>
                <a:rPr lang="en-GB" sz="2800" dirty="0" smtClean="0">
                  <a:solidFill>
                    <a:srgbClr val="7F7F7F"/>
                  </a:solidFill>
                </a:rPr>
                <a:t> Conceptual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905000"/>
            <a:ext cx="64293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382000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8 Grupo"/>
          <p:cNvGrpSpPr>
            <a:grpSpLocks/>
          </p:cNvGrpSpPr>
          <p:nvPr/>
        </p:nvGrpSpPr>
        <p:grpSpPr bwMode="auto">
          <a:xfrm>
            <a:off x="395536" y="188640"/>
            <a:ext cx="6408737" cy="1080120"/>
            <a:chOff x="467544" y="188640"/>
            <a:chExt cx="6408712" cy="936104"/>
          </a:xfrm>
        </p:grpSpPr>
        <p:sp>
          <p:nvSpPr>
            <p:cNvPr id="5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6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Metodología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>
                  <a:solidFill>
                    <a:srgbClr val="7F7F7F"/>
                  </a:solidFill>
                </a:rPr>
                <a:t>D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esarrollo</a:t>
              </a:r>
              <a:endParaRPr lang="en-GB" sz="2800" dirty="0" smtClean="0">
                <a:solidFill>
                  <a:srgbClr val="7F7F7F"/>
                </a:solidFill>
              </a:endParaRPr>
            </a:p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400" dirty="0" err="1" smtClean="0">
                  <a:solidFill>
                    <a:srgbClr val="7F7F7F"/>
                  </a:solidFill>
                </a:rPr>
                <a:t>Proceso</a:t>
              </a:r>
              <a:r>
                <a:rPr lang="en-GB" sz="2400" dirty="0" smtClean="0">
                  <a:solidFill>
                    <a:srgbClr val="7F7F7F"/>
                  </a:solidFill>
                </a:rPr>
                <a:t> </a:t>
              </a:r>
              <a:r>
                <a:rPr lang="en-GB" sz="2400" dirty="0" err="1" smtClean="0">
                  <a:solidFill>
                    <a:srgbClr val="7F7F7F"/>
                  </a:solidFill>
                </a:rPr>
                <a:t>Unificado</a:t>
              </a:r>
              <a:endParaRPr lang="en-GB" sz="24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1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Line 3"/>
          <p:cNvSpPr>
            <a:spLocks noChangeShapeType="1"/>
          </p:cNvSpPr>
          <p:nvPr/>
        </p:nvSpPr>
        <p:spPr bwMode="auto">
          <a:xfrm flipV="1">
            <a:off x="4867275" y="2590800"/>
            <a:ext cx="2179638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5011738" y="4046538"/>
            <a:ext cx="2035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198688" y="2874963"/>
            <a:ext cx="2178050" cy="973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 flipV="1">
            <a:off x="3009900" y="4548188"/>
            <a:ext cx="1150938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3827463" y="2427288"/>
            <a:ext cx="530225" cy="127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2197100" y="4046538"/>
            <a:ext cx="2035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H="1">
            <a:off x="4718050" y="2398713"/>
            <a:ext cx="530225" cy="127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H="1" flipV="1">
            <a:off x="4808538" y="4046538"/>
            <a:ext cx="1609725" cy="93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563938" y="5156200"/>
            <a:ext cx="1458912" cy="909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173" tIns="43087" rIns="86173" bIns="43087" anchor="ctr"/>
          <a:lstStyle>
            <a:lvl1pPr marL="384175" indent="-38417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84275" indent="-430213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04950" indent="-21272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70063" indent="-157163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39938" indent="-16192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971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43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15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687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 pitchFamily="2" charset="2"/>
              <a:buNone/>
            </a:pPr>
            <a:endParaRPr lang="es-ES" altLang="es-PE" sz="1700">
              <a:effectLst>
                <a:outerShdw blurRad="38100" dist="38100" dir="2700000" algn="tl">
                  <a:srgbClr val="FFFFFF"/>
                </a:outerShdw>
              </a:effectLst>
              <a:latin typeface="Arial Narrow" panose="020B0606020202030204" pitchFamily="34" charset="0"/>
            </a:endParaRPr>
          </a:p>
        </p:txBody>
      </p: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2781300" y="1814513"/>
            <a:ext cx="1746250" cy="1195387"/>
            <a:chOff x="1152" y="2148"/>
            <a:chExt cx="1165" cy="801"/>
          </a:xfrm>
        </p:grpSpPr>
        <p:sp>
          <p:nvSpPr>
            <p:cNvPr id="11277" name="Rectangle 13"/>
            <p:cNvSpPr>
              <a:spLocks noChangeArrowheads="1"/>
            </p:cNvSpPr>
            <p:nvPr/>
          </p:nvSpPr>
          <p:spPr bwMode="auto">
            <a:xfrm>
              <a:off x="1152" y="2148"/>
              <a:ext cx="973" cy="60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Use Case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78" name="Rectangle 14"/>
            <p:cNvSpPr>
              <a:spLocks noChangeArrowheads="1"/>
            </p:cNvSpPr>
            <p:nvPr/>
          </p:nvSpPr>
          <p:spPr bwMode="auto">
            <a:xfrm>
              <a:off x="1248" y="2244"/>
              <a:ext cx="973" cy="60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Use Case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79" name="Rectangle 15"/>
            <p:cNvSpPr>
              <a:spLocks noChangeArrowheads="1"/>
            </p:cNvSpPr>
            <p:nvPr/>
          </p:nvSpPr>
          <p:spPr bwMode="auto">
            <a:xfrm>
              <a:off x="1344" y="2340"/>
              <a:ext cx="973" cy="60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Diagramas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Casos de Uso</a:t>
              </a:r>
              <a:endParaRPr lang="es-E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1280" name="Group 16"/>
          <p:cNvGrpSpPr>
            <a:grpSpLocks/>
          </p:cNvGrpSpPr>
          <p:nvPr/>
        </p:nvGrpSpPr>
        <p:grpSpPr bwMode="auto">
          <a:xfrm>
            <a:off x="595313" y="3473450"/>
            <a:ext cx="1747837" cy="1195388"/>
            <a:chOff x="1070" y="2166"/>
            <a:chExt cx="1101" cy="753"/>
          </a:xfrm>
        </p:grpSpPr>
        <p:sp>
          <p:nvSpPr>
            <p:cNvPr id="11281" name="Rectangle 17"/>
            <p:cNvSpPr>
              <a:spLocks noChangeArrowheads="1"/>
            </p:cNvSpPr>
            <p:nvPr/>
          </p:nvSpPr>
          <p:spPr bwMode="auto">
            <a:xfrm>
              <a:off x="1070" y="2166"/>
              <a:ext cx="919" cy="57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Scenario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82" name="Rectangle 18"/>
            <p:cNvSpPr>
              <a:spLocks noChangeArrowheads="1"/>
            </p:cNvSpPr>
            <p:nvPr/>
          </p:nvSpPr>
          <p:spPr bwMode="auto">
            <a:xfrm>
              <a:off x="1161" y="2256"/>
              <a:ext cx="919" cy="57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Scenario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83" name="Rectangle 19"/>
            <p:cNvSpPr>
              <a:spLocks noChangeArrowheads="1"/>
            </p:cNvSpPr>
            <p:nvPr/>
          </p:nvSpPr>
          <p:spPr bwMode="auto">
            <a:xfrm>
              <a:off x="1252" y="2347"/>
              <a:ext cx="919" cy="572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Diagramas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Colaboración</a:t>
              </a:r>
              <a:endParaRPr lang="es-ES" altLang="es-PE" sz="240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1284" name="Group 20"/>
          <p:cNvGrpSpPr>
            <a:grpSpLocks/>
          </p:cNvGrpSpPr>
          <p:nvPr/>
        </p:nvGrpSpPr>
        <p:grpSpPr bwMode="auto">
          <a:xfrm>
            <a:off x="6757988" y="3473450"/>
            <a:ext cx="1747837" cy="1195388"/>
            <a:chOff x="3069" y="1174"/>
            <a:chExt cx="1101" cy="753"/>
          </a:xfrm>
        </p:grpSpPr>
        <p:sp>
          <p:nvSpPr>
            <p:cNvPr id="11285" name="Rectangle 21"/>
            <p:cNvSpPr>
              <a:spLocks noChangeArrowheads="1"/>
            </p:cNvSpPr>
            <p:nvPr/>
          </p:nvSpPr>
          <p:spPr bwMode="auto">
            <a:xfrm>
              <a:off x="3069" y="1174"/>
              <a:ext cx="919" cy="5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State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86" name="Rectangle 22"/>
            <p:cNvSpPr>
              <a:spLocks noChangeArrowheads="1"/>
            </p:cNvSpPr>
            <p:nvPr/>
          </p:nvSpPr>
          <p:spPr bwMode="auto">
            <a:xfrm>
              <a:off x="3160" y="1264"/>
              <a:ext cx="919" cy="5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State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87" name="Rectangle 23"/>
            <p:cNvSpPr>
              <a:spLocks noChangeArrowheads="1"/>
            </p:cNvSpPr>
            <p:nvPr/>
          </p:nvSpPr>
          <p:spPr bwMode="auto">
            <a:xfrm>
              <a:off x="3251" y="1354"/>
              <a:ext cx="919" cy="5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Diagramas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Componentes</a:t>
              </a:r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>
            <a:off x="5634038" y="4786313"/>
            <a:ext cx="1746250" cy="1193800"/>
            <a:chOff x="3586" y="1386"/>
            <a:chExt cx="1165" cy="801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3586" y="1386"/>
              <a:ext cx="973" cy="60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300" b="1">
                  <a:latin typeface="Arial Narrow" panose="020B0606020202030204" pitchFamily="34" charset="0"/>
                </a:rPr>
                <a:t>Component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300" b="1">
                  <a:latin typeface="Arial Narrow" panose="020B0606020202030204" pitchFamily="34" charset="0"/>
                </a:rPr>
                <a:t>Diagrams</a:t>
              </a:r>
              <a:endParaRPr lang="en-US" altLang="es-PE" sz="23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3682" y="1482"/>
              <a:ext cx="973" cy="60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300" b="1">
                  <a:latin typeface="Arial Narrow" panose="020B0606020202030204" pitchFamily="34" charset="0"/>
                </a:rPr>
                <a:t>Component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300" b="1">
                  <a:latin typeface="Arial Narrow" panose="020B0606020202030204" pitchFamily="34" charset="0"/>
                </a:rPr>
                <a:t>Diagrams</a:t>
              </a:r>
              <a:endParaRPr lang="en-US" altLang="es-PE" sz="23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3778" y="1578"/>
              <a:ext cx="973" cy="60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Diagramas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Implementación</a:t>
              </a:r>
              <a:endParaRPr lang="es-ES" altLang="es-PE" sz="23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1292" name="Group 28"/>
          <p:cNvGrpSpPr>
            <a:grpSpLocks/>
          </p:cNvGrpSpPr>
          <p:nvPr/>
        </p:nvGrpSpPr>
        <p:grpSpPr bwMode="auto">
          <a:xfrm>
            <a:off x="6757988" y="1966913"/>
            <a:ext cx="1747837" cy="1195387"/>
            <a:chOff x="3069" y="1174"/>
            <a:chExt cx="1101" cy="753"/>
          </a:xfrm>
        </p:grpSpPr>
        <p:sp>
          <p:nvSpPr>
            <p:cNvPr id="11293" name="Rectangle 29"/>
            <p:cNvSpPr>
              <a:spLocks noChangeArrowheads="1"/>
            </p:cNvSpPr>
            <p:nvPr/>
          </p:nvSpPr>
          <p:spPr bwMode="auto">
            <a:xfrm>
              <a:off x="3069" y="1174"/>
              <a:ext cx="919" cy="5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State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94" name="Rectangle 30"/>
            <p:cNvSpPr>
              <a:spLocks noChangeArrowheads="1"/>
            </p:cNvSpPr>
            <p:nvPr/>
          </p:nvSpPr>
          <p:spPr bwMode="auto">
            <a:xfrm>
              <a:off x="3160" y="1264"/>
              <a:ext cx="919" cy="5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State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95" name="Rectangle 31"/>
            <p:cNvSpPr>
              <a:spLocks noChangeArrowheads="1"/>
            </p:cNvSpPr>
            <p:nvPr/>
          </p:nvSpPr>
          <p:spPr bwMode="auto">
            <a:xfrm>
              <a:off x="3251" y="1354"/>
              <a:ext cx="919" cy="5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Diagramas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de Objeto</a:t>
              </a:r>
              <a:endParaRPr lang="es-E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1296" name="Group 32"/>
          <p:cNvGrpSpPr>
            <a:grpSpLocks/>
          </p:cNvGrpSpPr>
          <p:nvPr/>
        </p:nvGrpSpPr>
        <p:grpSpPr bwMode="auto">
          <a:xfrm>
            <a:off x="1262063" y="4832350"/>
            <a:ext cx="1747837" cy="1195388"/>
            <a:chOff x="1070" y="2166"/>
            <a:chExt cx="1101" cy="753"/>
          </a:xfrm>
        </p:grpSpPr>
        <p:sp>
          <p:nvSpPr>
            <p:cNvPr id="11297" name="Rectangle 33"/>
            <p:cNvSpPr>
              <a:spLocks noChangeArrowheads="1"/>
            </p:cNvSpPr>
            <p:nvPr/>
          </p:nvSpPr>
          <p:spPr bwMode="auto">
            <a:xfrm>
              <a:off x="1070" y="2166"/>
              <a:ext cx="919" cy="57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Scenario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98" name="Rectangle 34"/>
            <p:cNvSpPr>
              <a:spLocks noChangeArrowheads="1"/>
            </p:cNvSpPr>
            <p:nvPr/>
          </p:nvSpPr>
          <p:spPr bwMode="auto">
            <a:xfrm>
              <a:off x="1161" y="2256"/>
              <a:ext cx="919" cy="573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Scenario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299" name="Rectangle 35"/>
            <p:cNvSpPr>
              <a:spLocks noChangeArrowheads="1"/>
            </p:cNvSpPr>
            <p:nvPr/>
          </p:nvSpPr>
          <p:spPr bwMode="auto">
            <a:xfrm>
              <a:off x="1252" y="2347"/>
              <a:ext cx="919" cy="572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Diagramas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Transición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Estados</a:t>
              </a:r>
              <a:endParaRPr lang="es-ES" altLang="es-PE" sz="17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957263" y="2147888"/>
            <a:ext cx="1746250" cy="1195387"/>
            <a:chOff x="1152" y="2148"/>
            <a:chExt cx="1165" cy="801"/>
          </a:xfrm>
        </p:grpSpPr>
        <p:sp>
          <p:nvSpPr>
            <p:cNvPr id="11301" name="Rectangle 37"/>
            <p:cNvSpPr>
              <a:spLocks noChangeArrowheads="1"/>
            </p:cNvSpPr>
            <p:nvPr/>
          </p:nvSpPr>
          <p:spPr bwMode="auto">
            <a:xfrm>
              <a:off x="1152" y="2148"/>
              <a:ext cx="973" cy="609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Use Case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302" name="Rectangle 38"/>
            <p:cNvSpPr>
              <a:spLocks noChangeArrowheads="1"/>
            </p:cNvSpPr>
            <p:nvPr/>
          </p:nvSpPr>
          <p:spPr bwMode="auto">
            <a:xfrm>
              <a:off x="1248" y="2244"/>
              <a:ext cx="973" cy="609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Use Case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solidFill>
                    <a:schemeClr val="bg2"/>
                  </a:solidFill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303" name="Rectangle 39"/>
            <p:cNvSpPr>
              <a:spLocks noChangeArrowheads="1"/>
            </p:cNvSpPr>
            <p:nvPr/>
          </p:nvSpPr>
          <p:spPr bwMode="auto">
            <a:xfrm>
              <a:off x="1344" y="2340"/>
              <a:ext cx="973" cy="609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6531" tIns="38266" rIns="76531" bIns="38266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Diagramas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de Secuencia</a:t>
              </a:r>
              <a:endParaRPr lang="es-ES" altLang="es-PE" sz="17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1304" name="Group 40"/>
          <p:cNvGrpSpPr>
            <a:grpSpLocks/>
          </p:cNvGrpSpPr>
          <p:nvPr/>
        </p:nvGrpSpPr>
        <p:grpSpPr bwMode="auto">
          <a:xfrm>
            <a:off x="4554538" y="1346200"/>
            <a:ext cx="1747837" cy="1195388"/>
            <a:chOff x="3069" y="1174"/>
            <a:chExt cx="1101" cy="753"/>
          </a:xfrm>
        </p:grpSpPr>
        <p:sp>
          <p:nvSpPr>
            <p:cNvPr id="11305" name="Rectangle 41"/>
            <p:cNvSpPr>
              <a:spLocks noChangeArrowheads="1"/>
            </p:cNvSpPr>
            <p:nvPr/>
          </p:nvSpPr>
          <p:spPr bwMode="auto">
            <a:xfrm>
              <a:off x="3069" y="1174"/>
              <a:ext cx="919" cy="5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State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306" name="Rectangle 42"/>
            <p:cNvSpPr>
              <a:spLocks noChangeArrowheads="1"/>
            </p:cNvSpPr>
            <p:nvPr/>
          </p:nvSpPr>
          <p:spPr bwMode="auto">
            <a:xfrm>
              <a:off x="3160" y="1264"/>
              <a:ext cx="919" cy="5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State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n-US" altLang="es-PE" sz="1700" b="1">
                  <a:latin typeface="Arial Narrow" panose="020B0606020202030204" pitchFamily="34" charset="0"/>
                </a:rPr>
                <a:t>Diagrams</a:t>
              </a:r>
              <a:endParaRPr lang="en-U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307" name="Rectangle 43"/>
            <p:cNvSpPr>
              <a:spLocks noChangeArrowheads="1"/>
            </p:cNvSpPr>
            <p:nvPr/>
          </p:nvSpPr>
          <p:spPr bwMode="auto">
            <a:xfrm>
              <a:off x="3251" y="1354"/>
              <a:ext cx="919" cy="57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6173" tIns="43087" rIns="86173" bIns="43087" anchor="ctr"/>
            <a:lstStyle>
              <a:lvl1pPr marL="384175" indent="-38417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84275" indent="-43021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504950" indent="-2127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70063" indent="-157163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39938" indent="-161925" defTabSz="9032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971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543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115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68738" indent="-161925" defTabSz="9032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Diagramas de</a:t>
              </a:r>
            </a:p>
            <a:p>
              <a:pPr algn="ctr" eaLnBrk="0" hangingPunct="0">
                <a:lnSpc>
                  <a:spcPct val="90000"/>
                </a:lnSpc>
                <a:buClr>
                  <a:srgbClr val="F6BF69"/>
                </a:buClr>
                <a:buFont typeface="Monotype Sorts" pitchFamily="2" charset="2"/>
                <a:buNone/>
              </a:pPr>
              <a:r>
                <a:rPr lang="es-ES" altLang="es-PE" sz="1700" b="1">
                  <a:latin typeface="Arial Narrow" panose="020B0606020202030204" pitchFamily="34" charset="0"/>
                </a:rPr>
                <a:t>Clase</a:t>
              </a:r>
              <a:endParaRPr lang="es-ES" altLang="es-PE" sz="17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4554538" y="4668838"/>
            <a:ext cx="0" cy="450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309" name="Rectangle 45"/>
          <p:cNvSpPr>
            <a:spLocks noChangeArrowheads="1"/>
          </p:cNvSpPr>
          <p:nvPr/>
        </p:nvSpPr>
        <p:spPr bwMode="auto">
          <a:xfrm>
            <a:off x="3716338" y="5308600"/>
            <a:ext cx="1458912" cy="909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173" tIns="43087" rIns="86173" bIns="43087" anchor="ctr"/>
          <a:lstStyle>
            <a:lvl1pPr marL="384175" indent="-38417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84275" indent="-430213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04950" indent="-21272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70063" indent="-157163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39938" indent="-16192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971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43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15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687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 pitchFamily="2" charset="2"/>
              <a:buNone/>
            </a:pPr>
            <a:endParaRPr lang="es-ES" altLang="es-PE" sz="1700">
              <a:effectLst>
                <a:outerShdw blurRad="38100" dist="38100" dir="2700000" algn="tl">
                  <a:srgbClr val="FFFFFF"/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310" name="Rectangle 46"/>
          <p:cNvSpPr>
            <a:spLocks noChangeArrowheads="1"/>
          </p:cNvSpPr>
          <p:nvPr/>
        </p:nvSpPr>
        <p:spPr bwMode="auto">
          <a:xfrm>
            <a:off x="3868738" y="5461000"/>
            <a:ext cx="1458912" cy="909638"/>
          </a:xfrm>
          <a:prstGeom prst="rect">
            <a:avLst/>
          </a:prstGeom>
          <a:solidFill>
            <a:srgbClr val="0033CC"/>
          </a:solidFill>
          <a:ln w="9525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173" tIns="43087" rIns="86173" bIns="43087" anchor="ctr"/>
          <a:lstStyle>
            <a:lvl1pPr marL="384175" indent="-38417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84275" indent="-430213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04950" indent="-21272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70063" indent="-157163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39938" indent="-161925" defTabSz="903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971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43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15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68738" indent="-161925" defTabSz="903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 pitchFamily="2" charset="2"/>
              <a:buNone/>
            </a:pPr>
            <a:r>
              <a:rPr lang="es-ES" altLang="es-PE" sz="1700" b="1">
                <a:solidFill>
                  <a:schemeClr val="bg1"/>
                </a:solidFill>
                <a:latin typeface="Arial Narrow" panose="020B0606020202030204" pitchFamily="34" charset="0"/>
              </a:rPr>
              <a:t>Diagramas</a:t>
            </a:r>
          </a:p>
          <a:p>
            <a:pPr algn="ctr" eaLnBrk="0" hangingPunct="0">
              <a:lnSpc>
                <a:spcPct val="90000"/>
              </a:lnSpc>
              <a:buClr>
                <a:srgbClr val="F6BF69"/>
              </a:buClr>
              <a:buFont typeface="Monotype Sorts" pitchFamily="2" charset="2"/>
              <a:buNone/>
            </a:pPr>
            <a:r>
              <a:rPr lang="es-ES" altLang="es-PE" sz="1700" b="1">
                <a:solidFill>
                  <a:schemeClr val="bg1"/>
                </a:solidFill>
                <a:latin typeface="Arial Narrow" panose="020B0606020202030204" pitchFamily="34" charset="0"/>
              </a:rPr>
              <a:t>de Actividades</a:t>
            </a:r>
            <a:endParaRPr lang="es-ES" altLang="es-PE" sz="1700">
              <a:effectLst>
                <a:outerShdw blurRad="38100" dist="38100" dir="2700000" algn="tl">
                  <a:srgbClr val="FFFFFF"/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311" name="AutoShape 47"/>
          <p:cNvSpPr>
            <a:spLocks noChangeArrowheads="1"/>
          </p:cNvSpPr>
          <p:nvPr/>
        </p:nvSpPr>
        <p:spPr bwMode="auto">
          <a:xfrm>
            <a:off x="3957638" y="3455988"/>
            <a:ext cx="1281112" cy="1195387"/>
          </a:xfrm>
          <a:prstGeom prst="can">
            <a:avLst>
              <a:gd name="adj" fmla="val 39255"/>
            </a:avLst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950" tIns="53975" rIns="107950" bIns="53975" anchor="ctr"/>
          <a:lstStyle/>
          <a:p>
            <a:endParaRPr lang="es-PE"/>
          </a:p>
        </p:txBody>
      </p:sp>
      <p:sp>
        <p:nvSpPr>
          <p:cNvPr id="11312" name="Rectangle 48"/>
          <p:cNvSpPr>
            <a:spLocks noChangeArrowheads="1"/>
          </p:cNvSpPr>
          <p:nvPr/>
        </p:nvSpPr>
        <p:spPr bwMode="auto">
          <a:xfrm>
            <a:off x="4114800" y="3998913"/>
            <a:ext cx="10175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950" tIns="53975" rIns="107950" bIns="53975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F6BF69"/>
              </a:buClr>
              <a:buFont typeface="Monotype Sorts" pitchFamily="2" charset="2"/>
              <a:buNone/>
            </a:pPr>
            <a:r>
              <a:rPr lang="es-ES" altLang="es-PE" sz="1900" b="1">
                <a:solidFill>
                  <a:schemeClr val="bg1"/>
                </a:solidFill>
                <a:latin typeface="Arial Narrow" panose="020B0606020202030204" pitchFamily="34" charset="0"/>
              </a:rPr>
              <a:t>Modelos</a:t>
            </a:r>
          </a:p>
        </p:txBody>
      </p:sp>
      <p:grpSp>
        <p:nvGrpSpPr>
          <p:cNvPr id="49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50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51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Modelos</a:t>
              </a:r>
              <a:r>
                <a:rPr lang="en-GB" sz="2800" dirty="0" smtClean="0">
                  <a:solidFill>
                    <a:srgbClr val="7F7F7F"/>
                  </a:solidFill>
                </a:rPr>
                <a:t>, Vistas y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Diagramas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11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701276" cy="452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6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Diagrama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Casos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Uso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3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6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Lista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Requerimientos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1027" name="Picture 3" descr="럐矦矦矦घ睭ꑼǒ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26536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6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Diagramas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actividades</a:t>
              </a:r>
              <a:r>
                <a:rPr lang="en-GB" sz="2800" dirty="0" smtClean="0">
                  <a:solidFill>
                    <a:srgbClr val="7F7F7F"/>
                  </a:solidFill>
                </a:rPr>
                <a:t> y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secuencia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8" y="1047576"/>
            <a:ext cx="4818437" cy="35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럐矦矦矦घ睭浬ǒ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653136"/>
            <a:ext cx="445985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6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Diagrama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Clases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51720" y="17728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652827"/>
              </p:ext>
            </p:extLst>
          </p:nvPr>
        </p:nvGraphicFramePr>
        <p:xfrm>
          <a:off x="1259632" y="1268760"/>
          <a:ext cx="6288699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n de mapa de bits" r:id="rId3" imgW="6571429" imgH="7047619" progId="Paint.Picture">
                  <p:embed/>
                </p:oleObj>
              </mc:Choice>
              <mc:Fallback>
                <p:oleObj name="Imagen de mapa de bits" r:id="rId3" imgW="6571429" imgH="7047619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268760"/>
                        <a:ext cx="6288699" cy="460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7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47750"/>
            <a:ext cx="3338364" cy="294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00233"/>
            <a:ext cx="2644505" cy="198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9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Diseño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Pantallas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89" y="1047750"/>
            <a:ext cx="3271507" cy="29505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214125"/>
            <a:ext cx="3816672" cy="21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5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1269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Contenidos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250825" y="1268413"/>
            <a:ext cx="7559675" cy="311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s-PE" dirty="0" smtClean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Video</a:t>
            </a:r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Mapa Conceptual</a:t>
            </a:r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Ciclo  de Vida de software</a:t>
            </a:r>
            <a:endParaRPr lang="es-PE" dirty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Metodología de Desarrollo</a:t>
            </a:r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Proceso Unificado</a:t>
            </a:r>
            <a:endParaRPr lang="es-PE" dirty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Principales Diagramas </a:t>
            </a:r>
            <a:r>
              <a:rPr lang="es-PE" smtClean="0"/>
              <a:t>y uso</a:t>
            </a:r>
            <a:endParaRPr lang="es-PE" dirty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Taller</a:t>
            </a:r>
            <a:endParaRPr lang="es-P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5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1269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Resumen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250825" y="1268413"/>
            <a:ext cx="7559675" cy="311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s-PE" dirty="0" smtClean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Video</a:t>
            </a:r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Mapa Conceptual</a:t>
            </a:r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Ciclo  de Vida de software</a:t>
            </a:r>
            <a:endParaRPr lang="es-PE" dirty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Metodología de Desarrollo</a:t>
            </a:r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Proceso Unificado</a:t>
            </a:r>
            <a:endParaRPr lang="es-PE" dirty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Principales Diagramas y uso</a:t>
            </a:r>
            <a:endParaRPr lang="es-PE" dirty="0"/>
          </a:p>
          <a:p>
            <a:pPr marL="336550" indent="-228600">
              <a:spcBef>
                <a:spcPts val="288"/>
              </a:spcBef>
              <a:spcAft>
                <a:spcPts val="650"/>
              </a:spcAft>
              <a:buClr>
                <a:srgbClr val="FFBF00"/>
              </a:buClr>
              <a:buSzPct val="75000"/>
              <a:buFont typeface="Aria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s-PE" dirty="0" smtClean="0"/>
              <a:t>Taller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764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>
                  <a:solidFill>
                    <a:srgbClr val="7F7F7F"/>
                  </a:solidFill>
                </a:rPr>
                <a:t>Microsoft Sure Step</a:t>
              </a:r>
            </a:p>
          </p:txBody>
        </p:sp>
      </p:grpSp>
      <p:pic>
        <p:nvPicPr>
          <p:cNvPr id="1229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341438"/>
            <a:ext cx="8424863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15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3"/>
          <p:cNvSpPr>
            <a:spLocks noChangeArrowheads="1"/>
          </p:cNvSpPr>
          <p:nvPr/>
        </p:nvSpPr>
        <p:spPr bwMode="auto">
          <a:xfrm>
            <a:off x="457200" y="2286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s-PE" b="1">
                <a:solidFill>
                  <a:srgbClr val="FF9933"/>
                </a:solidFill>
              </a:rPr>
              <a:t>CMMI</a:t>
            </a:r>
            <a:endParaRPr lang="en-US" b="1">
              <a:solidFill>
                <a:srgbClr val="FF9933"/>
              </a:solidFill>
            </a:endParaRPr>
          </a:p>
        </p:txBody>
      </p:sp>
      <p:pic>
        <p:nvPicPr>
          <p:cNvPr id="1331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8605838" cy="29337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/>
          <p:cNvSpPr>
            <a:spLocks noChangeArrowheads="1"/>
          </p:cNvSpPr>
          <p:nvPr/>
        </p:nvSpPr>
        <p:spPr bwMode="auto">
          <a:xfrm>
            <a:off x="3276600" y="6172200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s-PE" sz="1600" b="1"/>
              <a:t>Roles SCRUM</a:t>
            </a:r>
            <a:endParaRPr lang="en-US" sz="1600" b="1"/>
          </a:p>
        </p:txBody>
      </p:sp>
      <p:sp>
        <p:nvSpPr>
          <p:cNvPr id="6" name="AutoShape 26"/>
          <p:cNvSpPr>
            <a:spLocks noChangeArrowheads="1"/>
          </p:cNvSpPr>
          <p:nvPr/>
        </p:nvSpPr>
        <p:spPr bwMode="auto">
          <a:xfrm>
            <a:off x="838200" y="5486400"/>
            <a:ext cx="19050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200" dirty="0" err="1">
                <a:latin typeface="Arial Unicode MS" charset="0"/>
              </a:rPr>
              <a:t>Scrum</a:t>
            </a:r>
            <a:r>
              <a:rPr lang="es-PE" sz="1200" dirty="0">
                <a:latin typeface="Arial Unicode MS" charset="0"/>
              </a:rPr>
              <a:t> </a:t>
            </a:r>
            <a:r>
              <a:rPr lang="es-PE" sz="1200" dirty="0" err="1">
                <a:latin typeface="Arial Unicode MS" charset="0"/>
              </a:rPr>
              <a:t>Master</a:t>
            </a:r>
            <a:endParaRPr lang="es-PE" sz="1200" dirty="0">
              <a:latin typeface="Arial Unicode MS" charset="0"/>
            </a:endParaRPr>
          </a:p>
        </p:txBody>
      </p:sp>
      <p:sp>
        <p:nvSpPr>
          <p:cNvPr id="7" name="AutoShape 26"/>
          <p:cNvSpPr>
            <a:spLocks noChangeArrowheads="1"/>
          </p:cNvSpPr>
          <p:nvPr/>
        </p:nvSpPr>
        <p:spPr bwMode="auto">
          <a:xfrm>
            <a:off x="3200400" y="5486400"/>
            <a:ext cx="19050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200" dirty="0" err="1">
                <a:latin typeface="Arial Unicode MS" charset="0"/>
              </a:rPr>
              <a:t>Product</a:t>
            </a:r>
            <a:r>
              <a:rPr lang="es-PE" sz="1200" dirty="0">
                <a:latin typeface="Arial Unicode MS" charset="0"/>
              </a:rPr>
              <a:t> </a:t>
            </a:r>
            <a:r>
              <a:rPr lang="es-PE" sz="1200" dirty="0" err="1">
                <a:latin typeface="Arial Unicode MS" charset="0"/>
              </a:rPr>
              <a:t>Owner</a:t>
            </a:r>
            <a:endParaRPr lang="es-PE" sz="1200" dirty="0">
              <a:latin typeface="Arial Unicode MS" charset="0"/>
            </a:endParaRPr>
          </a:p>
        </p:txBody>
      </p:sp>
      <p:sp>
        <p:nvSpPr>
          <p:cNvPr id="8" name="AutoShape 26"/>
          <p:cNvSpPr>
            <a:spLocks noChangeArrowheads="1"/>
          </p:cNvSpPr>
          <p:nvPr/>
        </p:nvSpPr>
        <p:spPr bwMode="auto">
          <a:xfrm>
            <a:off x="5791200" y="5486400"/>
            <a:ext cx="19050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200" dirty="0">
                <a:latin typeface="Arial Unicode MS" charset="0"/>
              </a:rPr>
              <a:t>Equipo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667000"/>
            <a:ext cx="1755775" cy="12954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152400" y="4572000"/>
            <a:ext cx="1752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s-PE" sz="1400" b="1"/>
              <a:t>Product Backlog</a:t>
            </a:r>
            <a:endParaRPr lang="en-US" sz="1400" b="1"/>
          </a:p>
        </p:txBody>
      </p:sp>
      <p:pic>
        <p:nvPicPr>
          <p:cNvPr id="143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743200"/>
            <a:ext cx="1804988" cy="12001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344" name="Rectangle 4"/>
          <p:cNvSpPr>
            <a:spLocks noChangeArrowheads="1"/>
          </p:cNvSpPr>
          <p:nvPr/>
        </p:nvSpPr>
        <p:spPr bwMode="auto">
          <a:xfrm>
            <a:off x="2514600" y="45720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s-PE" sz="1400" b="1"/>
              <a:t>Sprint</a:t>
            </a:r>
            <a:endParaRPr lang="en-US" sz="1400" b="1"/>
          </a:p>
        </p:txBody>
      </p:sp>
      <p:pic>
        <p:nvPicPr>
          <p:cNvPr id="1434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2900" y="2667000"/>
            <a:ext cx="1866900" cy="17478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346" name="Rectangle 4"/>
          <p:cNvSpPr>
            <a:spLocks noChangeArrowheads="1"/>
          </p:cNvSpPr>
          <p:nvPr/>
        </p:nvSpPr>
        <p:spPr bwMode="auto">
          <a:xfrm>
            <a:off x="4495800" y="4572000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s-PE" sz="1400" b="1"/>
              <a:t>Actividades</a:t>
            </a:r>
            <a:endParaRPr lang="en-US" sz="1400" b="1"/>
          </a:p>
        </p:txBody>
      </p:sp>
      <p:pic>
        <p:nvPicPr>
          <p:cNvPr id="1434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2971800"/>
            <a:ext cx="2057400" cy="8937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348" name="Rectangle 4"/>
          <p:cNvSpPr>
            <a:spLocks noChangeArrowheads="1"/>
          </p:cNvSpPr>
          <p:nvPr/>
        </p:nvSpPr>
        <p:spPr bwMode="auto">
          <a:xfrm>
            <a:off x="6477000" y="4572000"/>
            <a:ext cx="2209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s-PE" sz="1400" b="1"/>
              <a:t>Seguimiento del Sprint</a:t>
            </a:r>
            <a:endParaRPr lang="en-US" sz="1400" b="1"/>
          </a:p>
        </p:txBody>
      </p:sp>
      <p:sp>
        <p:nvSpPr>
          <p:cNvPr id="18" name="AutoShape 26"/>
          <p:cNvSpPr>
            <a:spLocks noChangeArrowheads="1"/>
          </p:cNvSpPr>
          <p:nvPr/>
        </p:nvSpPr>
        <p:spPr bwMode="auto">
          <a:xfrm>
            <a:off x="228600" y="1600200"/>
            <a:ext cx="16002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000" dirty="0">
                <a:latin typeface="Arial Unicode MS" charset="0"/>
              </a:rPr>
              <a:t>Obtención del </a:t>
            </a:r>
            <a:r>
              <a:rPr lang="es-PE" sz="1000" dirty="0" err="1">
                <a:latin typeface="Arial Unicode MS" charset="0"/>
              </a:rPr>
              <a:t>Product</a:t>
            </a:r>
            <a:r>
              <a:rPr lang="es-PE" sz="1000" dirty="0">
                <a:latin typeface="Arial Unicode MS" charset="0"/>
              </a:rPr>
              <a:t> </a:t>
            </a:r>
            <a:r>
              <a:rPr lang="es-PE" sz="1000" dirty="0" err="1">
                <a:latin typeface="Arial Unicode MS" charset="0"/>
              </a:rPr>
              <a:t>Backlog</a:t>
            </a:r>
            <a:endParaRPr lang="es-PE" sz="1000" dirty="0">
              <a:latin typeface="Arial Unicode MS" charset="0"/>
            </a:endParaRPr>
          </a:p>
        </p:txBody>
      </p:sp>
      <p:sp>
        <p:nvSpPr>
          <p:cNvPr id="19" name="AutoShape 26"/>
          <p:cNvSpPr>
            <a:spLocks noChangeArrowheads="1"/>
          </p:cNvSpPr>
          <p:nvPr/>
        </p:nvSpPr>
        <p:spPr bwMode="auto">
          <a:xfrm>
            <a:off x="1981200" y="1600200"/>
            <a:ext cx="16764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000" dirty="0">
                <a:latin typeface="Arial Unicode MS" charset="0"/>
              </a:rPr>
              <a:t>Planificación del Sprint</a:t>
            </a: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>
            <a:off x="3810000" y="1600200"/>
            <a:ext cx="12192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000" dirty="0">
                <a:latin typeface="Arial Unicode MS" charset="0"/>
              </a:rPr>
              <a:t>Trabajo diario</a:t>
            </a: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5105400" y="1600200"/>
            <a:ext cx="14478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000" dirty="0">
                <a:latin typeface="Arial Unicode MS" charset="0"/>
              </a:rPr>
              <a:t>Demo del Sprint</a:t>
            </a:r>
          </a:p>
        </p:txBody>
      </p:sp>
      <p:sp>
        <p:nvSpPr>
          <p:cNvPr id="22" name="AutoShape 26"/>
          <p:cNvSpPr>
            <a:spLocks noChangeArrowheads="1"/>
          </p:cNvSpPr>
          <p:nvPr/>
        </p:nvSpPr>
        <p:spPr bwMode="auto">
          <a:xfrm>
            <a:off x="6705600" y="1600200"/>
            <a:ext cx="1752600" cy="3810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1000" dirty="0">
                <a:latin typeface="Arial Unicode MS" charset="0"/>
              </a:rPr>
              <a:t>Retrospectiva</a:t>
            </a:r>
          </a:p>
        </p:txBody>
      </p:sp>
      <p:sp>
        <p:nvSpPr>
          <p:cNvPr id="23" name="AutoShape 26"/>
          <p:cNvSpPr>
            <a:spLocks noChangeArrowheads="1"/>
          </p:cNvSpPr>
          <p:nvPr/>
        </p:nvSpPr>
        <p:spPr bwMode="auto">
          <a:xfrm>
            <a:off x="3810000" y="1295400"/>
            <a:ext cx="1219200" cy="2286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FC000"/>
              </a:gs>
              <a:gs pos="100000">
                <a:srgbClr val="E8F6E4"/>
              </a:gs>
            </a:gsLst>
            <a:lin ang="2700000" scaled="1"/>
          </a:gradFill>
          <a:ln w="9525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anchor="ctr"/>
          <a:lstStyle/>
          <a:p>
            <a:pPr lvl="1">
              <a:defRPr/>
            </a:pPr>
            <a:r>
              <a:rPr lang="es-PE" sz="800" dirty="0" err="1">
                <a:latin typeface="Arial Unicode MS" charset="0"/>
              </a:rPr>
              <a:t>Daily</a:t>
            </a:r>
            <a:r>
              <a:rPr lang="es-PE" sz="800" dirty="0">
                <a:latin typeface="Arial Unicode MS" charset="0"/>
              </a:rPr>
              <a:t> </a:t>
            </a:r>
            <a:r>
              <a:rPr lang="es-PE" sz="800" dirty="0" err="1">
                <a:latin typeface="Arial Unicode MS" charset="0"/>
              </a:rPr>
              <a:t>Scrum</a:t>
            </a:r>
            <a:endParaRPr lang="es-PE" sz="800" dirty="0">
              <a:latin typeface="Arial Unicode MS" charset="0"/>
            </a:endParaRPr>
          </a:p>
        </p:txBody>
      </p:sp>
      <p:sp>
        <p:nvSpPr>
          <p:cNvPr id="26" name="25 Flecha curvada hacia la izquierda"/>
          <p:cNvSpPr/>
          <p:nvPr/>
        </p:nvSpPr>
        <p:spPr bwMode="auto">
          <a:xfrm rot="5400000">
            <a:off x="5048250" y="-247650"/>
            <a:ext cx="381000" cy="4533900"/>
          </a:xfrm>
          <a:prstGeom prst="curvedLeftArrow">
            <a:avLst>
              <a:gd name="adj1" fmla="val 74072"/>
              <a:gd name="adj2" fmla="val 179988"/>
              <a:gd name="adj3" fmla="val 15400"/>
            </a:avLst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lnSpc>
                <a:spcPct val="80000"/>
              </a:lnSpc>
              <a:defRPr/>
            </a:pPr>
            <a:endParaRPr lang="es-ES" b="1"/>
          </a:p>
        </p:txBody>
      </p:sp>
      <p:sp>
        <p:nvSpPr>
          <p:cNvPr id="14356" name="23 CuadroTexto"/>
          <p:cNvSpPr txBox="1">
            <a:spLocks noChangeArrowheads="1"/>
          </p:cNvSpPr>
          <p:nvPr/>
        </p:nvSpPr>
        <p:spPr bwMode="auto">
          <a:xfrm>
            <a:off x="5795963" y="6248400"/>
            <a:ext cx="10668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" b="1"/>
              <a:t>Caso de uso: RUP</a:t>
            </a:r>
          </a:p>
          <a:p>
            <a:pPr algn="ctr">
              <a:lnSpc>
                <a:spcPct val="80000"/>
              </a:lnSpc>
            </a:pPr>
            <a:r>
              <a:rPr lang="en-US" sz="800" b="1"/>
              <a:t>Entregable: PMP</a:t>
            </a:r>
          </a:p>
          <a:p>
            <a:pPr algn="ctr">
              <a:lnSpc>
                <a:spcPct val="80000"/>
              </a:lnSpc>
            </a:pPr>
            <a:r>
              <a:rPr lang="en-US" sz="800" b="1"/>
              <a:t>Historia: Scrum</a:t>
            </a:r>
            <a:endParaRPr lang="es-ES" sz="800" b="1"/>
          </a:p>
        </p:txBody>
      </p:sp>
      <p:grpSp>
        <p:nvGrpSpPr>
          <p:cNvPr id="14357" name="8 Grupo"/>
          <p:cNvGrpSpPr>
            <a:grpSpLocks/>
          </p:cNvGrpSpPr>
          <p:nvPr/>
        </p:nvGrpSpPr>
        <p:grpSpPr bwMode="auto">
          <a:xfrm>
            <a:off x="539750" y="260350"/>
            <a:ext cx="6408738" cy="865188"/>
            <a:chOff x="467544" y="188640"/>
            <a:chExt cx="6408712" cy="936104"/>
          </a:xfrm>
        </p:grpSpPr>
        <p:sp>
          <p:nvSpPr>
            <p:cNvPr id="2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4359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/>
                <a:t>Scrum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WordArt 4"/>
          <p:cNvSpPr>
            <a:spLocks noChangeArrowheads="1" noChangeShapeType="1" noTextEdit="1"/>
          </p:cNvSpPr>
          <p:nvPr/>
        </p:nvSpPr>
        <p:spPr bwMode="auto">
          <a:xfrm>
            <a:off x="2987675" y="3213100"/>
            <a:ext cx="2305050" cy="1368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PE" sz="2400" kern="10">
                <a:ln w="9525">
                  <a:noFill/>
                  <a:round/>
                  <a:headEnd/>
                  <a:tailEnd/>
                </a:ln>
                <a:solidFill>
                  <a:srgbClr val="7F7F7F"/>
                </a:solidFill>
                <a:latin typeface="Arial Black"/>
              </a:rPr>
              <a:t>Gracias!</a:t>
            </a:r>
          </a:p>
        </p:txBody>
      </p:sp>
      <p:sp>
        <p:nvSpPr>
          <p:cNvPr id="26626" name="Rectangle 180"/>
          <p:cNvSpPr txBox="1">
            <a:spLocks noChangeArrowheads="1"/>
          </p:cNvSpPr>
          <p:nvPr/>
        </p:nvSpPr>
        <p:spPr bwMode="auto">
          <a:xfrm>
            <a:off x="6372225" y="5229225"/>
            <a:ext cx="25209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/>
            <a:r>
              <a:rPr lang="en-US"/>
              <a:t>Jorge Delgado</a:t>
            </a:r>
          </a:p>
          <a:p>
            <a:pPr marL="342900" indent="-342900" algn="r"/>
            <a:endParaRPr lang="en-US"/>
          </a:p>
        </p:txBody>
      </p:sp>
      <p:pic>
        <p:nvPicPr>
          <p:cNvPr id="26627" name="Picture 1" descr="LogoJor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1725" y="6021388"/>
            <a:ext cx="1295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3"/>
          <p:cNvSpPr txBox="1">
            <a:spLocks noChangeArrowheads="1"/>
          </p:cNvSpPr>
          <p:nvPr/>
        </p:nvSpPr>
        <p:spPr bwMode="auto">
          <a:xfrm>
            <a:off x="611188" y="1412875"/>
            <a:ext cx="6915150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2800" i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Mapa</a:t>
              </a:r>
              <a:r>
                <a:rPr lang="en-GB" sz="2800" dirty="0" smtClean="0">
                  <a:solidFill>
                    <a:srgbClr val="7F7F7F"/>
                  </a:solidFill>
                </a:rPr>
                <a:t> Conceptual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45" y="1268760"/>
            <a:ext cx="8815730" cy="52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Ingeniería</a:t>
              </a:r>
              <a:r>
                <a:rPr lang="en-GB" sz="2800" dirty="0" smtClean="0">
                  <a:solidFill>
                    <a:srgbClr val="7F7F7F"/>
                  </a:solidFill>
                </a:rPr>
                <a:t> de software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10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395288" y="115888"/>
            <a:ext cx="6408737" cy="865187"/>
            <a:chOff x="467544" y="188640"/>
            <a:chExt cx="6408712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467544" y="188640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Fases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>
                  <a:solidFill>
                    <a:srgbClr val="7F7F7F"/>
                  </a:solidFill>
                </a:rPr>
                <a:t>D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esarrollo</a:t>
              </a:r>
              <a:r>
                <a:rPr lang="en-GB" sz="2800" dirty="0" smtClean="0">
                  <a:solidFill>
                    <a:srgbClr val="7F7F7F"/>
                  </a:solidFill>
                </a:rPr>
                <a:t> de software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35311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251520" y="82550"/>
            <a:ext cx="6552505" cy="865187"/>
            <a:chOff x="323777" y="152569"/>
            <a:chExt cx="6552479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323777" y="152569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Ingeniería</a:t>
              </a:r>
              <a:r>
                <a:rPr lang="en-GB" sz="2800" dirty="0" smtClean="0">
                  <a:solidFill>
                    <a:srgbClr val="7F7F7F"/>
                  </a:solidFill>
                </a:rPr>
                <a:t> de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requerimientos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580405" y="1028541"/>
            <a:ext cx="7167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/>
              <a:t>Proceso de establecer las necesidades de los patrocinadores</a:t>
            </a:r>
          </a:p>
          <a:p>
            <a:r>
              <a:rPr lang="es-PE" sz="2000" dirty="0" smtClean="0"/>
              <a:t> que serpa resueltos por el software</a:t>
            </a:r>
            <a:endParaRPr lang="es-PE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830898"/>
            <a:ext cx="4529446" cy="4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251520" y="82550"/>
            <a:ext cx="6552505" cy="865187"/>
            <a:chOff x="323777" y="152569"/>
            <a:chExt cx="6552479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323777" y="152569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Diseño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580405" y="10285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7" y="1917243"/>
            <a:ext cx="7721819" cy="39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251520" y="82550"/>
            <a:ext cx="6552505" cy="865187"/>
            <a:chOff x="323777" y="152569"/>
            <a:chExt cx="6552479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323777" y="152569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Implementación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580405" y="10285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" y="1529115"/>
            <a:ext cx="8942920" cy="36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0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8 Grupo"/>
          <p:cNvGrpSpPr>
            <a:grpSpLocks/>
          </p:cNvGrpSpPr>
          <p:nvPr/>
        </p:nvGrpSpPr>
        <p:grpSpPr bwMode="auto">
          <a:xfrm>
            <a:off x="251520" y="82550"/>
            <a:ext cx="6552505" cy="865187"/>
            <a:chOff x="323777" y="152569"/>
            <a:chExt cx="6552479" cy="936104"/>
          </a:xfrm>
        </p:grpSpPr>
        <p:sp>
          <p:nvSpPr>
            <p:cNvPr id="8" name="7 Rectángulo redondeado"/>
            <p:cNvSpPr/>
            <p:nvPr/>
          </p:nvSpPr>
          <p:spPr>
            <a:xfrm>
              <a:off x="683443" y="260780"/>
              <a:ext cx="6192813" cy="71968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PE"/>
            </a:p>
          </p:txBody>
        </p:sp>
        <p:sp>
          <p:nvSpPr>
            <p:cNvPr id="12292" name="Rectangle 1"/>
            <p:cNvSpPr txBox="1">
              <a:spLocks noChangeArrowheads="1"/>
            </p:cNvSpPr>
            <p:nvPr/>
          </p:nvSpPr>
          <p:spPr bwMode="auto">
            <a:xfrm>
              <a:off x="323777" y="152569"/>
              <a:ext cx="6408712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800" tIns="50400" rIns="100800" bIns="5040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</a:pPr>
              <a:r>
                <a:rPr lang="en-GB" sz="2800" dirty="0" err="1" smtClean="0">
                  <a:solidFill>
                    <a:srgbClr val="7F7F7F"/>
                  </a:solidFill>
                </a:rPr>
                <a:t>Verificación</a:t>
              </a:r>
              <a:r>
                <a:rPr lang="en-GB" sz="2800" dirty="0" smtClean="0">
                  <a:solidFill>
                    <a:srgbClr val="7F7F7F"/>
                  </a:solidFill>
                </a:rPr>
                <a:t> y </a:t>
              </a:r>
              <a:r>
                <a:rPr lang="en-GB" sz="2800" dirty="0" err="1" smtClean="0">
                  <a:solidFill>
                    <a:srgbClr val="7F7F7F"/>
                  </a:solidFill>
                </a:rPr>
                <a:t>Validación</a:t>
              </a:r>
              <a:endParaRPr lang="en-GB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580405" y="10285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6832"/>
            <a:ext cx="8489898" cy="36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9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a de 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232</Words>
  <Application>Microsoft Office PowerPoint</Application>
  <PresentationFormat>Presentación en pantalla (4:3)</PresentationFormat>
  <Paragraphs>115</Paragraphs>
  <Slides>24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 Unicode MS</vt:lpstr>
      <vt:lpstr>Arial</vt:lpstr>
      <vt:lpstr>Arial Black</vt:lpstr>
      <vt:lpstr>Arial Narrow</vt:lpstr>
      <vt:lpstr>Calibri</vt:lpstr>
      <vt:lpstr>Monotype Sorts</vt:lpstr>
      <vt:lpstr>Tahoma</vt:lpstr>
      <vt:lpstr>Tema de Office</vt:lpstr>
      <vt:lpstr>Imagen de mapa de bits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Fam Delgado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</dc:creator>
  <cp:lastModifiedBy>Jorge Delgado</cp:lastModifiedBy>
  <cp:revision>198</cp:revision>
  <dcterms:created xsi:type="dcterms:W3CDTF">2011-02-27T05:35:41Z</dcterms:created>
  <dcterms:modified xsi:type="dcterms:W3CDTF">2015-03-24T05:35:46Z</dcterms:modified>
</cp:coreProperties>
</file>